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59" r:id="rId2"/>
  </p:sldMasterIdLst>
  <p:notesMasterIdLst>
    <p:notesMasterId r:id="rId9"/>
  </p:notesMasterIdLst>
  <p:sldIdLst>
    <p:sldId id="281" r:id="rId3"/>
    <p:sldId id="307" r:id="rId4"/>
    <p:sldId id="311" r:id="rId5"/>
    <p:sldId id="312" r:id="rId6"/>
    <p:sldId id="313" r:id="rId7"/>
    <p:sldId id="314" r:id="rId8"/>
  </p:sldIdLst>
  <p:sldSz cx="10693400" cy="7561263"/>
  <p:notesSz cx="6797675" cy="9926638"/>
  <p:defaultTextStyle>
    <a:defPPr>
      <a:defRPr lang="ru-RU"/>
    </a:defPPr>
    <a:lvl1pPr algn="l" defTabSz="1042988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520700" indent="-63500" algn="l" defTabSz="1042988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1042988" indent="-128588" algn="l" defTabSz="1042988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563688" indent="-192088" algn="l" defTabSz="1042988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2085975" indent="-257175" algn="l" defTabSz="1042988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A9"/>
    <a:srgbClr val="504F53"/>
    <a:srgbClr val="FFFF99"/>
    <a:srgbClr val="866600"/>
    <a:srgbClr val="8D8C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69" autoAdjust="0"/>
  </p:normalViewPr>
  <p:slideViewPr>
    <p:cSldViewPr>
      <p:cViewPr varScale="1">
        <p:scale>
          <a:sx n="79" d="100"/>
          <a:sy n="79" d="100"/>
        </p:scale>
        <p:origin x="-1314" y="-84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6"/>
        <p:guide pos="6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625" cy="496332"/>
          </a:xfrm>
          <a:prstGeom prst="rect">
            <a:avLst/>
          </a:prstGeom>
        </p:spPr>
        <p:txBody>
          <a:bodyPr vert="horz" lIns="92262" tIns="46131" rIns="92262" bIns="46131" rtlCol="0"/>
          <a:lstStyle>
            <a:lvl1pPr algn="l" defTabSz="1052426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442" y="0"/>
            <a:ext cx="2946625" cy="496332"/>
          </a:xfrm>
          <a:prstGeom prst="rect">
            <a:avLst/>
          </a:prstGeom>
        </p:spPr>
        <p:txBody>
          <a:bodyPr vert="horz" lIns="92262" tIns="46131" rIns="92262" bIns="46131" rtlCol="0"/>
          <a:lstStyle>
            <a:lvl1pPr algn="r" defTabSz="1052426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D65E63A-04FF-4656-8F6D-31A9C1EED969}" type="datetimeFigureOut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62" tIns="46131" rIns="92262" bIns="46131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124" y="4715154"/>
            <a:ext cx="5439427" cy="4466987"/>
          </a:xfrm>
          <a:prstGeom prst="rect">
            <a:avLst/>
          </a:prstGeom>
        </p:spPr>
        <p:txBody>
          <a:bodyPr vert="horz" lIns="92262" tIns="46131" rIns="92262" bIns="46131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706"/>
            <a:ext cx="2946625" cy="496332"/>
          </a:xfrm>
          <a:prstGeom prst="rect">
            <a:avLst/>
          </a:prstGeom>
        </p:spPr>
        <p:txBody>
          <a:bodyPr vert="horz" lIns="92262" tIns="46131" rIns="92262" bIns="46131" rtlCol="0" anchor="b"/>
          <a:lstStyle>
            <a:lvl1pPr algn="l" defTabSz="1052426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442" y="9428706"/>
            <a:ext cx="2946625" cy="496332"/>
          </a:xfrm>
          <a:prstGeom prst="rect">
            <a:avLst/>
          </a:prstGeom>
        </p:spPr>
        <p:txBody>
          <a:bodyPr vert="horz" wrap="square" lIns="92262" tIns="46131" rIns="92262" bIns="461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6F0F37C-6EC1-47F5-97FB-53360A93225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902579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700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988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3688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975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6763" y="744538"/>
            <a:ext cx="526415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879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6763" y="744538"/>
            <a:ext cx="526415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879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6763" y="744538"/>
            <a:ext cx="526415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879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6763" y="744538"/>
            <a:ext cx="526415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879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3708623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0524511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992CF-85DF-4C36-91D1-F627AD65BC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5909894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C1300-DA6D-4889-B55E-E15CC2A539B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15325108"/>
      </p:ext>
    </p:extLst>
  </p:cSld>
  <p:clrMapOvr>
    <a:masterClrMapping/>
  </p:clrMapOvr>
  <p:transition spd="slow">
    <p:cov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66CB0-CEB7-4190-97AC-177AFE31D8F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6433338"/>
      </p:ext>
    </p:extLst>
  </p:cSld>
  <p:clrMapOvr>
    <a:masterClrMapping/>
  </p:clrMapOvr>
  <p:transition spd="slow">
    <p:cov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42"/>
            <a:ext cx="9089390" cy="1620771"/>
          </a:xfrm>
        </p:spPr>
        <p:txBody>
          <a:bodyPr>
            <a:normAutofit/>
          </a:bodyPr>
          <a:lstStyle>
            <a:lvl1pPr>
              <a:defRPr sz="5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100" b="0">
                <a:solidFill>
                  <a:schemeClr val="bg1"/>
                </a:solidFill>
                <a:latin typeface="+mj-lt"/>
              </a:defRPr>
            </a:lvl1pPr>
            <a:lvl2pPr marL="507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43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1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28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3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43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50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57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0786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7" y="211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46" y="1771669"/>
            <a:ext cx="8561139" cy="5324475"/>
          </a:xfrm>
        </p:spPr>
        <p:txBody>
          <a:bodyPr/>
          <a:lstStyle>
            <a:lvl1pPr marL="353538" indent="0">
              <a:buFontTx/>
              <a:buNone/>
              <a:defRPr b="1">
                <a:latin typeface="+mj-lt"/>
              </a:defRPr>
            </a:lvl1pPr>
            <a:lvl2pPr marL="350448" indent="3097">
              <a:defRPr>
                <a:latin typeface="+mj-lt"/>
              </a:defRPr>
            </a:lvl2pPr>
            <a:lvl3pPr marL="611355" indent="-253190">
              <a:tabLst/>
              <a:defRPr>
                <a:latin typeface="+mj-lt"/>
              </a:defRPr>
            </a:lvl3pPr>
            <a:lvl4pPr marL="0" indent="350448">
              <a:lnSpc>
                <a:spcPts val="1756"/>
              </a:lnSpc>
              <a:spcBef>
                <a:spcPts val="390"/>
              </a:spcBef>
              <a:defRPr>
                <a:latin typeface="+mj-lt"/>
              </a:defRPr>
            </a:lvl4pPr>
            <a:lvl5pPr>
              <a:lnSpc>
                <a:spcPts val="1756"/>
              </a:lnSpc>
              <a:spcBef>
                <a:spcPts val="39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45"/>
            <a:ext cx="1080120" cy="415498"/>
          </a:xfrm>
          <a:prstGeom prst="rect">
            <a:avLst/>
          </a:prstGeom>
          <a:noFill/>
        </p:spPr>
        <p:txBody>
          <a:bodyPr wrap="square" lIns="88922" tIns="44461" rIns="88922" bIns="44461" rtlCol="0">
            <a:noAutofit/>
          </a:bodyPr>
          <a:lstStyle/>
          <a:p>
            <a:pPr defTabSz="1014364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71"/>
            <a:ext cx="8580438" cy="1219199"/>
          </a:xfrm>
        </p:spPr>
        <p:txBody>
          <a:bodyPr/>
          <a:lstStyle>
            <a:lvl1pPr marL="0" marR="0" indent="0" defTabSz="10143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200"/>
            </a:lvl1pPr>
          </a:lstStyle>
          <a:p>
            <a:pPr marL="0" marR="0" lvl="0" indent="0" defTabSz="10143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026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0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46" y="1771669"/>
            <a:ext cx="8561139" cy="5324475"/>
          </a:xfrm>
        </p:spPr>
        <p:txBody>
          <a:bodyPr/>
          <a:lstStyle>
            <a:lvl1pPr marL="353538" indent="0">
              <a:buFontTx/>
              <a:buNone/>
              <a:defRPr b="1">
                <a:latin typeface="+mj-lt"/>
              </a:defRPr>
            </a:lvl1pPr>
            <a:lvl2pPr marL="353538" indent="0">
              <a:defRPr>
                <a:latin typeface="+mj-lt"/>
              </a:defRPr>
            </a:lvl2pPr>
            <a:lvl3pPr marL="611355" indent="-253190">
              <a:defRPr>
                <a:latin typeface="+mj-lt"/>
              </a:defRPr>
            </a:lvl3pPr>
            <a:lvl4pPr marL="0" indent="350448">
              <a:defRPr>
                <a:latin typeface="+mj-lt"/>
              </a:defRPr>
            </a:lvl4pPr>
            <a:lvl5pPr marL="139562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7" y="552471"/>
            <a:ext cx="8581268" cy="1219199"/>
          </a:xfrm>
        </p:spPr>
        <p:txBody>
          <a:bodyPr/>
          <a:lstStyle>
            <a:lvl1pPr marL="0" marR="0" indent="0" defTabSz="10143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200"/>
            </a:lvl1pPr>
          </a:lstStyle>
          <a:p>
            <a:pPr marL="0" marR="0" lvl="0" indent="0" defTabSz="10143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407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0" y="2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46" y="1116335"/>
            <a:ext cx="8561139" cy="223224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46" y="3781425"/>
            <a:ext cx="8561139" cy="3314700"/>
          </a:xfrm>
        </p:spPr>
        <p:txBody>
          <a:bodyPr anchor="t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71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1436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15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287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359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4308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5026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574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37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7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79" y="1771650"/>
            <a:ext cx="4262505" cy="517733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1374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45" y="1771650"/>
            <a:ext cx="4297419" cy="62625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7186" indent="0">
              <a:buNone/>
              <a:defRPr sz="2200" b="1"/>
            </a:lvl2pPr>
            <a:lvl3pPr marL="1014364" indent="0">
              <a:buNone/>
              <a:defRPr sz="2100" b="1"/>
            </a:lvl3pPr>
            <a:lvl4pPr marL="1521546" indent="0">
              <a:buNone/>
              <a:defRPr sz="1800" b="1"/>
            </a:lvl4pPr>
            <a:lvl5pPr marL="2028725" indent="0">
              <a:buNone/>
              <a:defRPr sz="1800" b="1"/>
            </a:lvl5pPr>
            <a:lvl6pPr marL="2535905" indent="0">
              <a:buNone/>
              <a:defRPr sz="1800" b="1"/>
            </a:lvl6pPr>
            <a:lvl7pPr marL="3043088" indent="0">
              <a:buNone/>
              <a:defRPr sz="1800" b="1"/>
            </a:lvl7pPr>
            <a:lvl8pPr marL="3550267" indent="0">
              <a:buNone/>
              <a:defRPr sz="1800" b="1"/>
            </a:lvl8pPr>
            <a:lvl9pPr marL="40574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45" y="2397901"/>
            <a:ext cx="4297419" cy="4698224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4" y="1771650"/>
            <a:ext cx="4195762" cy="62625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7186" indent="0">
              <a:buNone/>
              <a:defRPr sz="2200" b="1"/>
            </a:lvl2pPr>
            <a:lvl3pPr marL="1014364" indent="0">
              <a:buNone/>
              <a:defRPr sz="2100" b="1"/>
            </a:lvl3pPr>
            <a:lvl4pPr marL="1521546" indent="0">
              <a:buNone/>
              <a:defRPr sz="1800" b="1"/>
            </a:lvl4pPr>
            <a:lvl5pPr marL="2028725" indent="0">
              <a:buNone/>
              <a:defRPr sz="1800" b="1"/>
            </a:lvl5pPr>
            <a:lvl6pPr marL="2535905" indent="0">
              <a:buNone/>
              <a:defRPr sz="1800" b="1"/>
            </a:lvl6pPr>
            <a:lvl7pPr marL="3043088" indent="0">
              <a:buNone/>
              <a:defRPr sz="1800" b="1"/>
            </a:lvl7pPr>
            <a:lvl8pPr marL="3550267" indent="0">
              <a:buNone/>
              <a:defRPr sz="1800" b="1"/>
            </a:lvl8pPr>
            <a:lvl9pPr marL="40574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4" y="2412479"/>
            <a:ext cx="4195762" cy="4683646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2937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7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604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6931025" y="5653088"/>
            <a:ext cx="10795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endParaRPr lang="ru-RU" alt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07366-A1C6-442F-8AD2-A6984836DEC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46763265"/>
      </p:ext>
    </p:extLst>
  </p:cSld>
  <p:clrMapOvr>
    <a:masterClrMapping/>
  </p:clrMapOvr>
  <p:transition spd="slow">
    <p:cover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6" cy="720080"/>
          </a:xfrm>
          <a:prstGeom prst="rect">
            <a:avLst/>
          </a:prstGeom>
        </p:spPr>
        <p:txBody>
          <a:bodyPr vert="horz" lIns="118628" tIns="59313" rIns="118628" bIns="59313" rtlCol="0" anchor="ctr">
            <a:normAutofit/>
          </a:bodyPr>
          <a:lstStyle>
            <a:lvl1pPr algn="ctr">
              <a:defRPr sz="26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9743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92" y="301050"/>
            <a:ext cx="3518055" cy="128121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92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07186" indent="0">
              <a:buNone/>
              <a:defRPr sz="1400"/>
            </a:lvl2pPr>
            <a:lvl3pPr marL="1014364" indent="0">
              <a:buNone/>
              <a:defRPr sz="1100"/>
            </a:lvl3pPr>
            <a:lvl4pPr marL="1521546" indent="0">
              <a:buNone/>
              <a:defRPr sz="1000"/>
            </a:lvl4pPr>
            <a:lvl5pPr marL="2028725" indent="0">
              <a:buNone/>
              <a:defRPr sz="1000"/>
            </a:lvl5pPr>
            <a:lvl6pPr marL="2535905" indent="0">
              <a:buNone/>
              <a:defRPr sz="1000"/>
            </a:lvl6pPr>
            <a:lvl7pPr marL="3043088" indent="0">
              <a:buNone/>
              <a:defRPr sz="1000"/>
            </a:lvl7pPr>
            <a:lvl8pPr marL="3550267" indent="0">
              <a:buNone/>
              <a:defRPr sz="1000"/>
            </a:lvl8pPr>
            <a:lvl9pPr marL="40574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8218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07186" indent="0">
              <a:buNone/>
              <a:defRPr sz="3100"/>
            </a:lvl2pPr>
            <a:lvl3pPr marL="1014364" indent="0">
              <a:buNone/>
              <a:defRPr sz="2600"/>
            </a:lvl3pPr>
            <a:lvl4pPr marL="1521546" indent="0">
              <a:buNone/>
              <a:defRPr sz="2200"/>
            </a:lvl4pPr>
            <a:lvl5pPr marL="2028725" indent="0">
              <a:buNone/>
              <a:defRPr sz="2200"/>
            </a:lvl5pPr>
            <a:lvl6pPr marL="2535905" indent="0">
              <a:buNone/>
              <a:defRPr sz="2200"/>
            </a:lvl6pPr>
            <a:lvl7pPr marL="3043088" indent="0">
              <a:buNone/>
              <a:defRPr sz="2200"/>
            </a:lvl7pPr>
            <a:lvl8pPr marL="3550267" indent="0">
              <a:buNone/>
              <a:defRPr sz="2200"/>
            </a:lvl8pPr>
            <a:lvl9pPr marL="4057449" indent="0">
              <a:buNone/>
              <a:defRPr sz="22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07186" indent="0">
              <a:buNone/>
              <a:defRPr sz="1400"/>
            </a:lvl2pPr>
            <a:lvl3pPr marL="1014364" indent="0">
              <a:buNone/>
              <a:defRPr sz="1100"/>
            </a:lvl3pPr>
            <a:lvl4pPr marL="1521546" indent="0">
              <a:buNone/>
              <a:defRPr sz="1000"/>
            </a:lvl4pPr>
            <a:lvl5pPr marL="2028725" indent="0">
              <a:buNone/>
              <a:defRPr sz="1000"/>
            </a:lvl5pPr>
            <a:lvl6pPr marL="2535905" indent="0">
              <a:buNone/>
              <a:defRPr sz="1000"/>
            </a:lvl6pPr>
            <a:lvl7pPr marL="3043088" indent="0">
              <a:buNone/>
              <a:defRPr sz="1000"/>
            </a:lvl7pPr>
            <a:lvl8pPr marL="3550267" indent="0">
              <a:buNone/>
              <a:defRPr sz="1000"/>
            </a:lvl8pPr>
            <a:lvl9pPr marL="40574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4403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3546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9078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5509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961196" y="552451"/>
            <a:ext cx="8581267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1E619-74D7-433E-B81C-A853380981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4005243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755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3781425"/>
            <a:ext cx="8561139" cy="3314700"/>
          </a:xfrm>
        </p:spPr>
        <p:txBody>
          <a:bodyPr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79550-00A8-43A3-964C-39E340C1FF7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2296044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58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EF764-A654-4BBA-873C-00F587A7A39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5503855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4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71650"/>
            <a:ext cx="4297420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5" y="2397901"/>
            <a:ext cx="4297420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1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1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BDF99-4823-4C71-AF10-4E22F0DC8E7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3018555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73072-0F6C-4744-AD61-55BE7E8C5B7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576372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578975" y="6475413"/>
            <a:ext cx="663575" cy="7191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41ED5-9429-4AAE-9189-A0DC3BB1CD6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3994094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5769D-2EE5-4709-BE4D-DD2E5731D29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92831981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954088" y="539750"/>
            <a:ext cx="858837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954088" y="1763713"/>
            <a:ext cx="8588375" cy="533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 defTabSz="1043056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 defTabSz="1043056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0" y="6661150"/>
            <a:ext cx="725488" cy="696913"/>
          </a:xfrm>
          <a:prstGeom prst="rect">
            <a:avLst/>
          </a:prstGeom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66EDD16-D7A2-4FD8-98FC-7F1195D7407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21" r:id="rId6"/>
    <p:sldLayoutId id="2147483831" r:id="rId7"/>
    <p:sldLayoutId id="2147483832" r:id="rId8"/>
    <p:sldLayoutId id="2147483822" r:id="rId9"/>
    <p:sldLayoutId id="2147483823" r:id="rId10"/>
    <p:sldLayoutId id="2147483824" r:id="rId11"/>
    <p:sldLayoutId id="2147483825" r:id="rId12"/>
  </p:sldLayoutIdLst>
  <p:transition spd="slow">
    <p:cover/>
  </p:transition>
  <p:hf hdr="0" ftr="0" dt="0"/>
  <p:txStyles>
    <p:titleStyle>
      <a:lvl1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2pPr>
      <a:lvl3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3pPr>
      <a:lvl4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4pPr>
      <a:lvl5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5pPr>
      <a:lvl6pPr marL="4572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6pPr>
      <a:lvl7pPr marL="9144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7pPr>
      <a:lvl8pPr marL="13716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8pPr>
      <a:lvl9pPr marL="18288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9pPr>
    </p:titleStyle>
    <p:bodyStyle>
      <a:lvl1pPr marL="363538" algn="l" defTabSz="1042988" rtl="0" eaLnBrk="0" fontAlgn="base" hangingPunct="0">
        <a:spcBef>
          <a:spcPct val="20000"/>
        </a:spcBef>
        <a:spcAft>
          <a:spcPct val="0"/>
        </a:spcAft>
        <a:buFont typeface="+mj-lt"/>
        <a:defRPr sz="360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algn="l" defTabSz="1042988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29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504F53"/>
          </a:solidFill>
          <a:latin typeface="+mj-lt"/>
          <a:ea typeface="+mn-ea"/>
          <a:cs typeface="+mn-cs"/>
        </a:defRPr>
      </a:lvl3pPr>
      <a:lvl4pPr indent="360363" algn="just" defTabSz="1042988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60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algn="l" defTabSz="1042988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40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32" y="540277"/>
            <a:ext cx="8588251" cy="1224136"/>
          </a:xfrm>
          <a:prstGeom prst="rect">
            <a:avLst/>
          </a:prstGeom>
        </p:spPr>
        <p:txBody>
          <a:bodyPr vert="horz" lIns="118628" tIns="59313" rIns="118628" bIns="5931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32" y="1764295"/>
            <a:ext cx="8588251" cy="5331830"/>
          </a:xfrm>
          <a:prstGeom prst="rect">
            <a:avLst/>
          </a:prstGeom>
        </p:spPr>
        <p:txBody>
          <a:bodyPr vert="horz" lIns="118628" tIns="59313" rIns="118628" bIns="5931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91"/>
            <a:ext cx="2495127" cy="402567"/>
          </a:xfrm>
          <a:prstGeom prst="rect">
            <a:avLst/>
          </a:prstGeom>
        </p:spPr>
        <p:txBody>
          <a:bodyPr vert="horz" lIns="118628" tIns="59313" rIns="118628" bIns="5931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14364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191"/>
            <a:ext cx="3386243" cy="402567"/>
          </a:xfrm>
          <a:prstGeom prst="rect">
            <a:avLst/>
          </a:prstGeom>
        </p:spPr>
        <p:txBody>
          <a:bodyPr vert="horz" lIns="118628" tIns="59313" rIns="118628" bIns="5931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14364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4" y="6660951"/>
            <a:ext cx="724718" cy="696626"/>
          </a:xfrm>
          <a:prstGeom prst="rect">
            <a:avLst/>
          </a:prstGeom>
        </p:spPr>
        <p:txBody>
          <a:bodyPr vert="horz" lIns="118628" tIns="59313" rIns="118628" bIns="59313" rtlCol="0" anchor="ctr">
            <a:normAutofit/>
          </a:bodyPr>
          <a:lstStyle>
            <a:lvl1pPr algn="ctr">
              <a:lnSpc>
                <a:spcPts val="2341"/>
              </a:lnSpc>
              <a:defRPr sz="2600">
                <a:solidFill>
                  <a:schemeClr val="bg1"/>
                </a:solidFill>
              </a:defRPr>
            </a:lvl1pPr>
          </a:lstStyle>
          <a:p>
            <a:pPr defTabSz="1014364" eaLnBrk="1" fontAlgn="auto" hangingPunct="1">
              <a:spcBef>
                <a:spcPts val="0"/>
              </a:spcBef>
              <a:spcAft>
                <a:spcPts val="0"/>
              </a:spcAft>
            </a:pPr>
            <a:fld id="{E20E89E6-FE54-4E13-859C-1FA908D70D39}" type="slidenum">
              <a:rPr lang="ru-RU" smtClean="0">
                <a:solidFill>
                  <a:prstClr val="white"/>
                </a:solidFill>
                <a:latin typeface="Calibri"/>
              </a:rPr>
              <a:pPr defTabSz="1014364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0899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  <p:sldLayoutId id="2147483871" r:id="rId12"/>
    <p:sldLayoutId id="2147483872" r:id="rId13"/>
  </p:sldLayoutIdLst>
  <p:hf hdr="0" ftr="0" dt="0"/>
  <p:txStyles>
    <p:titleStyle>
      <a:lvl1pPr algn="l" defTabSz="1014364" rtl="0" eaLnBrk="1" latinLnBrk="0" hangingPunct="1">
        <a:lnSpc>
          <a:spcPts val="5064"/>
        </a:lnSpc>
        <a:spcBef>
          <a:spcPct val="0"/>
        </a:spcBef>
        <a:buNone/>
        <a:defRPr sz="41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53538" indent="0" algn="l" defTabSz="1014364" rtl="0" eaLnBrk="1" latinLnBrk="0" hangingPunct="1">
        <a:spcBef>
          <a:spcPct val="20000"/>
        </a:spcBef>
        <a:buFont typeface="+mj-lt"/>
        <a:buNone/>
        <a:defRPr sz="37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53538" indent="0" algn="l" defTabSz="1014364" rtl="0" eaLnBrk="1" latinLnBrk="0" hangingPunct="1">
        <a:spcBef>
          <a:spcPct val="20000"/>
        </a:spcBef>
        <a:buFont typeface="Arial" pitchFamily="34" charset="0"/>
        <a:buNone/>
        <a:defRPr sz="23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693183" indent="-253190" algn="l" defTabSz="1014364" rtl="0" eaLnBrk="1" latinLnBrk="0" hangingPunct="1">
        <a:spcBef>
          <a:spcPct val="20000"/>
        </a:spcBef>
        <a:buFont typeface="Arial" pitchFamily="34" charset="0"/>
        <a:buChar char="•"/>
        <a:defRPr sz="23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50448" algn="just" defTabSz="1014364" rtl="0" eaLnBrk="1" latinLnBrk="0" hangingPunct="1">
        <a:lnSpc>
          <a:spcPts val="1756"/>
        </a:lnSpc>
        <a:spcBef>
          <a:spcPts val="39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395620" indent="0" algn="l" defTabSz="1014364" rtl="0" eaLnBrk="1" latinLnBrk="0" hangingPunct="1">
        <a:lnSpc>
          <a:spcPts val="1756"/>
        </a:lnSpc>
        <a:spcBef>
          <a:spcPts val="39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789496" indent="-253595" algn="l" defTabSz="101436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6672" indent="-253595" algn="l" defTabSz="101436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03859" indent="-253595" algn="l" defTabSz="101436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11041" indent="-253595" algn="l" defTabSz="101436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1436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07186" algn="l" defTabSz="101436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14364" algn="l" defTabSz="101436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21546" algn="l" defTabSz="101436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28725" algn="l" defTabSz="101436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35905" algn="l" defTabSz="101436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43088" algn="l" defTabSz="101436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50267" algn="l" defTabSz="101436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57449" algn="l" defTabSz="101436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413990" y="3053055"/>
            <a:ext cx="8037166" cy="4724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400" eaLnBrk="1" hangingPunct="1"/>
            <a:r>
              <a:rPr lang="ru-RU" alt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«Практические вопросы применения специального налогового режима «Налог на профессиональный доход».</a:t>
            </a:r>
          </a:p>
          <a:p>
            <a:pPr algn="ctr" defTabSz="914400" eaLnBrk="1" hangingPunct="1"/>
            <a:r>
              <a:rPr lang="ru-RU" alt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Типичные ошибки при взаимодействии предприятий и предпринимателей </a:t>
            </a:r>
          </a:p>
          <a:p>
            <a:pPr algn="ctr" defTabSz="914400" eaLnBrk="1" hangingPunct="1"/>
            <a:r>
              <a:rPr lang="ru-RU" alt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altLang="ru-RU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самозанятыми</a:t>
            </a:r>
            <a:r>
              <a:rPr lang="ru-RU" alt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гражданами».</a:t>
            </a:r>
          </a:p>
          <a:p>
            <a:pPr algn="ctr" defTabSz="914400" eaLnBrk="1" hangingPunct="1"/>
            <a:endParaRPr lang="ru-RU" altLang="ru-RU" sz="3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 eaLnBrk="1" hangingPunct="1"/>
            <a:endParaRPr lang="ru-RU" altLang="ru-RU" sz="2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 eaLnBrk="1" hangingPunct="1"/>
            <a:endParaRPr lang="ru-RU" altLang="ru-RU" dirty="0">
              <a:solidFill>
                <a:schemeClr val="bg1"/>
              </a:solidFill>
            </a:endParaRPr>
          </a:p>
        </p:txBody>
      </p:sp>
      <p:sp>
        <p:nvSpPr>
          <p:cNvPr id="7172" name="Rectangle 7"/>
          <p:cNvSpPr>
            <a:spLocks noChangeArrowheads="1"/>
          </p:cNvSpPr>
          <p:nvPr/>
        </p:nvSpPr>
        <p:spPr bwMode="auto">
          <a:xfrm>
            <a:off x="1890713" y="6372919"/>
            <a:ext cx="7242175" cy="874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en-US" altLang="ru-RU" sz="18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ru-RU" altLang="ru-RU" sz="18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ru-RU" sz="14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Чебоксары  2022 год</a:t>
            </a:r>
            <a:endParaRPr lang="ru-RU" altLang="ru-RU" sz="14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34333" y="2549024"/>
            <a:ext cx="6912768" cy="1008063"/>
          </a:xfrm>
          <a:prstGeom prst="rect">
            <a:avLst/>
          </a:prstGeom>
        </p:spPr>
        <p:txBody>
          <a:bodyPr lIns="104306" tIns="52153" rIns="104306" bIns="52153" anchor="ctr"/>
          <a:lstStyle/>
          <a:p>
            <a:pPr algn="ctr" defTabSz="1043056" eaLnBrk="1" fontAlgn="auto" hangingPunct="1">
              <a:spcAft>
                <a:spcPts val="0"/>
              </a:spcAft>
              <a:defRPr/>
            </a:pPr>
            <a:endParaRPr lang="ru-RU" sz="28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1014464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9727969" y="6672667"/>
            <a:ext cx="731302" cy="696626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r>
              <a:rPr lang="ru-RU" dirty="0" smtClean="0">
                <a:solidFill>
                  <a:prstClr val="white"/>
                </a:solidFill>
              </a:rPr>
              <a:t>  </a:t>
            </a:r>
            <a:fld id="{80A07366-A1C6-442F-8AD2-A6984836DECF}" type="slidenum">
              <a:rPr lang="ru-RU" altLang="ru-RU" sz="2700" smtClean="0">
                <a:solidFill>
                  <a:schemeClr val="bg1"/>
                </a:solidFill>
              </a:rPr>
              <a:pPr algn="l">
                <a:defRPr/>
              </a:pPr>
              <a:t>2</a:t>
            </a:fld>
            <a:endParaRPr lang="ru-RU" altLang="ru-RU" sz="2700" dirty="0">
              <a:solidFill>
                <a:schemeClr val="bg1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98687" y="1557278"/>
            <a:ext cx="9432157" cy="0"/>
          </a:xfrm>
          <a:prstGeom prst="line">
            <a:avLst/>
          </a:prstGeom>
          <a:ln w="127000" cmpd="thickThin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35488" y="1625659"/>
            <a:ext cx="9417447" cy="5716608"/>
          </a:xfrm>
          <a:prstGeom prst="rect">
            <a:avLst/>
          </a:prstGeom>
        </p:spPr>
        <p:txBody>
          <a:bodyPr vert="horz" wrap="square" lIns="118586" tIns="59292" rIns="118586" bIns="59292" rtlCol="0" anchor="ctr">
            <a:noAutofit/>
          </a:bodyPr>
          <a:lstStyle/>
          <a:p>
            <a:pPr algn="just" defTabSz="1185830" eaLnBrk="1" fontAlgn="auto" hangingPunct="1">
              <a:spcAft>
                <a:spcPts val="0"/>
              </a:spcAft>
            </a:pPr>
            <a:endParaRPr lang="ru-RU" sz="38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1185830" eaLnBrk="1" fontAlgn="auto" hangingPunct="1">
              <a:spcAft>
                <a:spcPts val="0"/>
              </a:spcAft>
            </a:pPr>
            <a:r>
              <a:rPr lang="ru-RU" sz="3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Блинов </a:t>
            </a:r>
            <a:r>
              <a:rPr lang="ru-RU" sz="3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Сергей Вячеславич </a:t>
            </a:r>
            <a:endParaRPr lang="ru-RU" sz="28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1185830" eaLnBrk="1" fontAlgn="auto" hangingPunct="1">
              <a:spcAft>
                <a:spcPts val="0"/>
              </a:spcAft>
            </a:pPr>
            <a:endParaRPr lang="ru-RU" sz="3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1185830" eaLnBrk="1" fontAlgn="auto" hangingPunct="1">
              <a:spcAft>
                <a:spcPts val="0"/>
              </a:spcAft>
            </a:pP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аместитель начальника </a:t>
            </a:r>
          </a:p>
          <a:p>
            <a:pPr algn="just" defTabSz="1185830" eaLnBrk="1" fontAlgn="auto" hangingPunct="1">
              <a:spcAft>
                <a:spcPts val="0"/>
              </a:spcAft>
            </a:pPr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отдела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налогообложения юридических лиц </a:t>
            </a:r>
            <a:endParaRPr lang="ru-RU" sz="3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1185830" eaLnBrk="1" fontAlgn="auto" hangingPunct="1">
              <a:spcAft>
                <a:spcPts val="0"/>
              </a:spcAft>
            </a:pPr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УФНС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</a:t>
            </a:r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Чувашской Республике </a:t>
            </a:r>
            <a:endParaRPr lang="ru-RU" sz="3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1185830" eaLnBrk="1" fontAlgn="auto" hangingPunct="1">
              <a:spcAft>
                <a:spcPts val="0"/>
              </a:spcAft>
            </a:pPr>
            <a:endParaRPr lang="ru-RU" sz="28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1185830" eaLnBrk="1" fontAlgn="auto" hangingPunct="1">
              <a:spcAft>
                <a:spcPts val="0"/>
              </a:spcAft>
            </a:pPr>
            <a:r>
              <a:rPr lang="ru-RU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30–28–54</a:t>
            </a:r>
            <a:endParaRPr lang="ru-RU" sz="3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1185830" eaLnBrk="1" fontAlgn="auto" hangingPunct="1">
              <a:spcAft>
                <a:spcPts val="0"/>
              </a:spcAft>
            </a:pPr>
            <a:endParaRPr lang="ru-RU" sz="28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1185830" eaLnBrk="1" fontAlgn="auto" hangingPunct="1">
              <a:spcAft>
                <a:spcPts val="0"/>
              </a:spcAft>
            </a:pPr>
            <a:endParaRPr lang="ru-RU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1185830" eaLnBrk="1" fontAlgn="auto" hangingPunct="1">
              <a:spcAft>
                <a:spcPts val="0"/>
              </a:spcAft>
            </a:pPr>
            <a:endParaRPr lang="ru-RU" sz="28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1185830" eaLnBrk="1" fontAlgn="auto" hangingPunct="1">
              <a:spcAft>
                <a:spcPts val="0"/>
              </a:spcAft>
            </a:pPr>
            <a:endParaRPr lang="ru-RU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1185830" eaLnBrk="1" fontAlgn="auto" hangingPunct="1">
              <a:spcAft>
                <a:spcPts val="0"/>
              </a:spcAft>
            </a:pPr>
            <a:endParaRPr lang="ru-RU" sz="28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36972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3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 txBox="1">
            <a:spLocks noGrp="1"/>
          </p:cNvSpPr>
          <p:nvPr>
            <p:ph type="title"/>
          </p:nvPr>
        </p:nvSpPr>
        <p:spPr>
          <a:xfrm>
            <a:off x="962048" y="514860"/>
            <a:ext cx="8490441" cy="612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Типовые ситуации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877059" y="1116711"/>
            <a:ext cx="9101156" cy="0"/>
          </a:xfrm>
          <a:prstGeom prst="line">
            <a:avLst/>
          </a:prstGeom>
          <a:ln w="127000" cmpd="thickThin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741279" y="357223"/>
            <a:ext cx="8931977" cy="672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just"/>
            <a:endParaRPr lang="ru-RU" sz="2600" b="0" u="sng" dirty="0">
              <a:solidFill>
                <a:schemeClr val="tx1"/>
              </a:solidFill>
            </a:endParaRPr>
          </a:p>
          <a:p>
            <a:pPr algn="just"/>
            <a:endParaRPr lang="ru-RU" sz="2600" u="sng" dirty="0" smtClean="0">
              <a:solidFill>
                <a:schemeClr val="tx1"/>
              </a:solidFill>
            </a:endParaRPr>
          </a:p>
          <a:p>
            <a:pPr algn="just"/>
            <a:r>
              <a:rPr lang="ru-RU" sz="2600" u="sng" dirty="0" smtClean="0">
                <a:solidFill>
                  <a:schemeClr val="tx1"/>
                </a:solidFill>
              </a:rPr>
              <a:t>ВОПРОС</a:t>
            </a:r>
            <a:r>
              <a:rPr lang="ru-RU" sz="2600" dirty="0">
                <a:solidFill>
                  <a:schemeClr val="tx1"/>
                </a:solidFill>
              </a:rPr>
              <a:t>: </a:t>
            </a:r>
            <a:r>
              <a:rPr lang="ru-RU" sz="2800" dirty="0"/>
              <a:t>Порядок предоставления налогового вычета </a:t>
            </a:r>
            <a:r>
              <a:rPr lang="ru-RU" sz="2800" dirty="0" smtClean="0"/>
              <a:t>(10 </a:t>
            </a:r>
            <a:r>
              <a:rPr lang="ru-RU" sz="2800" dirty="0" err="1" smtClean="0"/>
              <a:t>тыс.руб</a:t>
            </a:r>
            <a:r>
              <a:rPr lang="ru-RU" sz="2800" dirty="0" smtClean="0"/>
              <a:t>.) по </a:t>
            </a:r>
            <a:r>
              <a:rPr lang="ru-RU" sz="2800" dirty="0"/>
              <a:t>налогу </a:t>
            </a:r>
            <a:r>
              <a:rPr lang="ru-RU" sz="2800" dirty="0" smtClean="0"/>
              <a:t>на </a:t>
            </a:r>
            <a:r>
              <a:rPr lang="ru-RU" sz="2800" dirty="0"/>
              <a:t>профессиональный </a:t>
            </a:r>
            <a:r>
              <a:rPr lang="ru-RU" sz="2800" dirty="0" smtClean="0"/>
              <a:t>доход?</a:t>
            </a:r>
            <a:endParaRPr lang="ru-RU" sz="2600" b="0" dirty="0">
              <a:solidFill>
                <a:schemeClr val="tx1"/>
              </a:solidFill>
            </a:endParaRPr>
          </a:p>
          <a:p>
            <a:pPr marL="520058" indent="-520058" algn="just">
              <a:buAutoNum type="arabicPeriod"/>
            </a:pPr>
            <a:endParaRPr lang="ru-RU" sz="1000" b="0" dirty="0">
              <a:solidFill>
                <a:schemeClr val="tx1"/>
              </a:solidFill>
            </a:endParaRPr>
          </a:p>
          <a:p>
            <a:pPr algn="just"/>
            <a:r>
              <a:rPr lang="ru-RU" sz="2600" u="sng" dirty="0">
                <a:solidFill>
                  <a:schemeClr val="accent2">
                    <a:lumMod val="75000"/>
                  </a:schemeClr>
                </a:solidFill>
              </a:rPr>
              <a:t>ОТВЕТ</a:t>
            </a:r>
            <a:r>
              <a:rPr lang="ru-RU" sz="2600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ru-RU" sz="2800" dirty="0">
                <a:solidFill>
                  <a:schemeClr val="tx1"/>
                </a:solidFill>
              </a:rPr>
              <a:t>Сумма вычета рассчитывается нарастающим итогом и зависит от ставки налога:</a:t>
            </a:r>
          </a:p>
          <a:p>
            <a:pPr algn="just"/>
            <a:r>
              <a:rPr lang="ru-RU" sz="2800" dirty="0">
                <a:solidFill>
                  <a:schemeClr val="tx1"/>
                </a:solidFill>
              </a:rPr>
              <a:t>•	если налог исчислен </a:t>
            </a:r>
            <a:r>
              <a:rPr lang="ru-RU" sz="3200" dirty="0">
                <a:solidFill>
                  <a:schemeClr val="tx1"/>
                </a:solidFill>
              </a:rPr>
              <a:t>по ставке 4% </a:t>
            </a:r>
            <a:r>
              <a:rPr lang="ru-RU" sz="2800" u="sng" dirty="0">
                <a:solidFill>
                  <a:schemeClr val="tx1"/>
                </a:solidFill>
              </a:rPr>
              <a:t>(расчет с физическими лицами)</a:t>
            </a:r>
            <a:r>
              <a:rPr lang="ru-RU" sz="2800" dirty="0">
                <a:solidFill>
                  <a:schemeClr val="tx1"/>
                </a:solidFill>
              </a:rPr>
              <a:t> - то данная ставка уменьшается на 1%, в результате  ставка налога </a:t>
            </a:r>
            <a:r>
              <a:rPr lang="ru-RU" sz="2800" dirty="0" smtClean="0">
                <a:solidFill>
                  <a:schemeClr val="tx1"/>
                </a:solidFill>
              </a:rPr>
              <a:t>составит </a:t>
            </a:r>
            <a:r>
              <a:rPr lang="ru-RU" sz="2800" dirty="0">
                <a:solidFill>
                  <a:schemeClr val="tx1"/>
                </a:solidFill>
              </a:rPr>
              <a:t>3% от дохода;</a:t>
            </a:r>
          </a:p>
          <a:p>
            <a:pPr algn="just"/>
            <a:r>
              <a:rPr lang="ru-RU" sz="2800" dirty="0">
                <a:solidFill>
                  <a:schemeClr val="tx1"/>
                </a:solidFill>
              </a:rPr>
              <a:t>•	если налог исчислен </a:t>
            </a:r>
            <a:r>
              <a:rPr lang="ru-RU" sz="3200" dirty="0">
                <a:solidFill>
                  <a:schemeClr val="tx1"/>
                </a:solidFill>
              </a:rPr>
              <a:t>по ставке 6% </a:t>
            </a:r>
            <a:r>
              <a:rPr lang="ru-RU" sz="2800" u="sng" dirty="0">
                <a:solidFill>
                  <a:schemeClr val="tx1"/>
                </a:solidFill>
              </a:rPr>
              <a:t>(расчет с юридическими лицами и ИП)</a:t>
            </a:r>
            <a:r>
              <a:rPr lang="ru-RU" sz="2800" dirty="0">
                <a:solidFill>
                  <a:schemeClr val="tx1"/>
                </a:solidFill>
              </a:rPr>
              <a:t> - то данная ставка уменьшается на 2%, в результате  ставка налога составит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4% от дохода.</a:t>
            </a:r>
          </a:p>
        </p:txBody>
      </p:sp>
    </p:spTree>
    <p:extLst>
      <p:ext uri="{BB962C8B-B14F-4D97-AF65-F5344CB8AC3E}">
        <p14:creationId xmlns:p14="http://schemas.microsoft.com/office/powerpoint/2010/main" val="300057037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4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 txBox="1">
            <a:spLocks noGrp="1"/>
          </p:cNvSpPr>
          <p:nvPr>
            <p:ph type="title"/>
          </p:nvPr>
        </p:nvSpPr>
        <p:spPr>
          <a:xfrm>
            <a:off x="962048" y="514860"/>
            <a:ext cx="8490441" cy="612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Типовые ситуации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877059" y="1116711"/>
            <a:ext cx="9101156" cy="0"/>
          </a:xfrm>
          <a:prstGeom prst="line">
            <a:avLst/>
          </a:prstGeom>
          <a:ln w="127000" cmpd="thickThin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741279" y="332601"/>
            <a:ext cx="8931977" cy="6777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just"/>
            <a:endParaRPr lang="ru-RU" sz="2600" b="0" u="sng" dirty="0">
              <a:solidFill>
                <a:schemeClr val="tx1"/>
              </a:solidFill>
            </a:endParaRPr>
          </a:p>
          <a:p>
            <a:pPr algn="just"/>
            <a:endParaRPr lang="ru-RU" sz="2600" u="sng" dirty="0" smtClean="0">
              <a:solidFill>
                <a:schemeClr val="tx1"/>
              </a:solidFill>
            </a:endParaRPr>
          </a:p>
          <a:p>
            <a:pPr algn="just"/>
            <a:r>
              <a:rPr lang="ru-RU" sz="2800" dirty="0" smtClean="0"/>
              <a:t>Подмена </a:t>
            </a:r>
            <a:r>
              <a:rPr lang="ru-RU" sz="2800" dirty="0"/>
              <a:t>трудовых отношений в целях незаконной налоговой оптимизации</a:t>
            </a:r>
            <a:r>
              <a:rPr lang="ru-RU" sz="2800" dirty="0" smtClean="0"/>
              <a:t>.</a:t>
            </a:r>
          </a:p>
          <a:p>
            <a:endParaRPr lang="ru-RU" sz="2800" dirty="0" smtClean="0"/>
          </a:p>
          <a:p>
            <a:pPr algn="ctr"/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письмо ФНС </a:t>
            </a:r>
            <a:r>
              <a:rPr lang="ru-RU" sz="3600" dirty="0">
                <a:solidFill>
                  <a:schemeClr val="accent3">
                    <a:lumMod val="50000"/>
                  </a:schemeClr>
                </a:solidFill>
              </a:rPr>
              <a:t>России </a:t>
            </a:r>
            <a:endParaRPr lang="ru-RU" sz="36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от </a:t>
            </a:r>
            <a:r>
              <a:rPr lang="ru-RU" sz="3600" dirty="0">
                <a:solidFill>
                  <a:schemeClr val="accent3">
                    <a:lumMod val="50000"/>
                  </a:schemeClr>
                </a:solidFill>
              </a:rPr>
              <a:t>16 сентября 2021 года </a:t>
            </a:r>
            <a:endParaRPr lang="ru-RU" sz="36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№ </a:t>
            </a:r>
            <a:r>
              <a:rPr lang="ru-RU" sz="3600" dirty="0">
                <a:solidFill>
                  <a:schemeClr val="accent3">
                    <a:lumMod val="50000"/>
                  </a:schemeClr>
                </a:solidFill>
              </a:rPr>
              <a:t>АБ-4-20/13183@ </a:t>
            </a:r>
            <a:endParaRPr lang="ru-RU" sz="36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ru-RU" sz="3600" dirty="0">
                <a:solidFill>
                  <a:schemeClr val="accent3">
                    <a:lumMod val="50000"/>
                  </a:schemeClr>
                </a:solidFill>
              </a:rPr>
              <a:t>размещено в справочно-правовых системах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).</a:t>
            </a:r>
          </a:p>
          <a:p>
            <a:endParaRPr lang="ru-RU" sz="2800" dirty="0"/>
          </a:p>
          <a:p>
            <a:endParaRPr lang="ru-RU" sz="2800" dirty="0" smtClean="0"/>
          </a:p>
          <a:p>
            <a:pPr marL="520058" indent="-520058" algn="just">
              <a:buAutoNum type="arabicPeriod"/>
            </a:pPr>
            <a:endParaRPr lang="ru-RU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41286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5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 txBox="1">
            <a:spLocks noGrp="1"/>
          </p:cNvSpPr>
          <p:nvPr>
            <p:ph type="title"/>
          </p:nvPr>
        </p:nvSpPr>
        <p:spPr>
          <a:xfrm>
            <a:off x="962048" y="514860"/>
            <a:ext cx="8490441" cy="612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Типовые ситуации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877059" y="1116711"/>
            <a:ext cx="9101156" cy="0"/>
          </a:xfrm>
          <a:prstGeom prst="line">
            <a:avLst/>
          </a:prstGeom>
          <a:ln w="127000" cmpd="thickThin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741279" y="-1354015"/>
            <a:ext cx="8931977" cy="10150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just"/>
            <a:endParaRPr lang="ru-RU" sz="2600" b="0" u="sng" dirty="0">
              <a:solidFill>
                <a:schemeClr val="tx1"/>
              </a:solidFill>
            </a:endParaRPr>
          </a:p>
          <a:p>
            <a:pPr algn="just"/>
            <a:endParaRPr lang="ru-RU" sz="2600" u="sng" dirty="0" smtClean="0">
              <a:solidFill>
                <a:schemeClr val="tx1"/>
              </a:solidFill>
            </a:endParaRPr>
          </a:p>
          <a:p>
            <a:pPr algn="just"/>
            <a:endParaRPr lang="ru-RU" sz="2800" dirty="0" smtClean="0"/>
          </a:p>
          <a:p>
            <a:pPr algn="just"/>
            <a:endParaRPr lang="ru-RU" sz="2800" dirty="0"/>
          </a:p>
          <a:p>
            <a:pPr algn="just"/>
            <a:endParaRPr lang="ru-RU" sz="2800" dirty="0" smtClean="0"/>
          </a:p>
          <a:p>
            <a:pPr algn="just"/>
            <a:r>
              <a:rPr lang="ru-RU" sz="2800" dirty="0" smtClean="0"/>
              <a:t>Признаки подмены </a:t>
            </a:r>
            <a:r>
              <a:rPr lang="ru-RU" sz="2800" dirty="0"/>
              <a:t>трудовых отношений в целях незаконной налоговой </a:t>
            </a:r>
            <a:r>
              <a:rPr lang="ru-RU" sz="2800" dirty="0" smtClean="0"/>
              <a:t>оптимизации</a:t>
            </a:r>
            <a:r>
              <a:rPr lang="ru-RU" sz="2800" dirty="0"/>
              <a:t>:</a:t>
            </a:r>
            <a:endParaRPr lang="ru-RU" sz="2800" dirty="0" smtClean="0"/>
          </a:p>
          <a:p>
            <a:pPr algn="just"/>
            <a:r>
              <a:rPr lang="ru-RU" sz="2600" dirty="0">
                <a:solidFill>
                  <a:schemeClr val="accent2">
                    <a:lumMod val="75000"/>
                  </a:schemeClr>
                </a:solidFill>
              </a:rPr>
              <a:t>1) организационная зависимость «самозанятого» от своего «Заказчика», то есть:</a:t>
            </a:r>
          </a:p>
          <a:p>
            <a:pPr algn="just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       </a:t>
            </a:r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</a:rPr>
              <a:t>регистрация 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</a:rPr>
              <a:t>физического лица в качестве «самозанятого</a:t>
            </a:r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</a:rPr>
              <a:t>» - 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</a:rPr>
              <a:t>обязательное условие «Заказчика»;</a:t>
            </a:r>
          </a:p>
          <a:p>
            <a:pPr algn="just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       </a:t>
            </a:r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</a:rPr>
              <a:t> «Заказчик» распределяет «самозанятых» по объектам (маршрутам) исходя из производственной необходимости;</a:t>
            </a:r>
          </a:p>
          <a:p>
            <a:pPr algn="just"/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</a:rPr>
              <a:t>        - 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</a:rPr>
              <a:t>«Заказчик» определяет режим работы «самозанятого», в том числе продолжительность рабочего дня (смены), время отдыха;</a:t>
            </a:r>
          </a:p>
          <a:p>
            <a:pPr algn="just"/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</a:rPr>
              <a:t>        -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</a:rPr>
              <a:t>работник 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</a:rPr>
              <a:t>«Заказчика» непосредственно руководит и контролирует работу «самозанятого» на объекте, т.е. наличие администраторов на объектах;</a:t>
            </a:r>
          </a:p>
          <a:p>
            <a:endParaRPr lang="ru-RU" sz="2800" dirty="0" smtClean="0"/>
          </a:p>
          <a:p>
            <a:endParaRPr lang="ru-RU" sz="2800" dirty="0"/>
          </a:p>
          <a:p>
            <a:endParaRPr lang="ru-RU" sz="2800" dirty="0" smtClean="0"/>
          </a:p>
          <a:p>
            <a:pPr marL="520058" indent="-520058" algn="just">
              <a:buAutoNum type="arabicPeriod"/>
            </a:pPr>
            <a:endParaRPr lang="ru-RU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2125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6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 txBox="1">
            <a:spLocks noGrp="1"/>
          </p:cNvSpPr>
          <p:nvPr>
            <p:ph type="title"/>
          </p:nvPr>
        </p:nvSpPr>
        <p:spPr>
          <a:xfrm>
            <a:off x="962048" y="514860"/>
            <a:ext cx="8490441" cy="612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Типовые ситуации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877059" y="1116711"/>
            <a:ext cx="9101156" cy="0"/>
          </a:xfrm>
          <a:prstGeom prst="line">
            <a:avLst/>
          </a:prstGeom>
          <a:ln w="127000" cmpd="thickThin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741279" y="-1163194"/>
            <a:ext cx="8931977" cy="976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just"/>
            <a:endParaRPr lang="ru-RU" sz="2600" b="0" u="sng" dirty="0">
              <a:solidFill>
                <a:schemeClr val="tx1"/>
              </a:solidFill>
            </a:endParaRPr>
          </a:p>
          <a:p>
            <a:pPr algn="just"/>
            <a:endParaRPr lang="ru-RU" sz="2600" u="sng" dirty="0" smtClean="0">
              <a:solidFill>
                <a:schemeClr val="tx1"/>
              </a:solidFill>
            </a:endParaRPr>
          </a:p>
          <a:p>
            <a:pPr algn="just"/>
            <a:endParaRPr lang="ru-RU" sz="2800" dirty="0" smtClean="0"/>
          </a:p>
          <a:p>
            <a:pPr algn="just"/>
            <a:endParaRPr lang="ru-RU" sz="2800" dirty="0"/>
          </a:p>
          <a:p>
            <a:pPr algn="just"/>
            <a:endParaRPr lang="ru-RU" sz="2800" dirty="0" smtClean="0"/>
          </a:p>
          <a:p>
            <a:pPr algn="just"/>
            <a:r>
              <a:rPr lang="ru-RU" sz="2800" dirty="0" smtClean="0"/>
              <a:t>Признаки подмены </a:t>
            </a:r>
            <a:r>
              <a:rPr lang="ru-RU" sz="2800" dirty="0"/>
              <a:t>трудовых отношений в целях незаконной налоговой </a:t>
            </a:r>
            <a:r>
              <a:rPr lang="ru-RU" sz="2800" dirty="0" smtClean="0"/>
              <a:t>оптимизации:</a:t>
            </a:r>
          </a:p>
          <a:p>
            <a:pPr algn="just"/>
            <a:endParaRPr lang="ru-RU" sz="2800" dirty="0" smtClean="0"/>
          </a:p>
          <a:p>
            <a:pPr algn="just"/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2) инфраструктурная зависимость «самозанятого» от «Заказчика», то есть «самозанятый» выполняет работу полностью материалами, инструментами и оборудованием «Заказчика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»;</a:t>
            </a:r>
          </a:p>
          <a:p>
            <a:pPr algn="just"/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3) порядок оплаты услуг «самозанятому» и учет оказываемых услуг аналогичен порядку, установленному Трудовым кодексом                                Российской Федерации.</a:t>
            </a:r>
          </a:p>
          <a:p>
            <a:endParaRPr lang="ru-RU" sz="2800" dirty="0" smtClean="0"/>
          </a:p>
          <a:p>
            <a:endParaRPr lang="ru-RU" sz="2800" dirty="0"/>
          </a:p>
          <a:p>
            <a:endParaRPr lang="ru-RU" sz="2800" dirty="0" smtClean="0"/>
          </a:p>
          <a:p>
            <a:pPr marL="520058" indent="-520058" algn="just">
              <a:buAutoNum type="arabicPeriod"/>
            </a:pPr>
            <a:endParaRPr lang="ru-RU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12222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0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3286</TotalTime>
  <Words>221</Words>
  <Application>Microsoft Office PowerPoint</Application>
  <PresentationFormat>Произвольный</PresentationFormat>
  <Paragraphs>72</Paragraphs>
  <Slides>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Present_FNS2012_A4</vt:lpstr>
      <vt:lpstr>10_Present_FNS2012_A4</vt:lpstr>
      <vt:lpstr>Презентация PowerPoint</vt:lpstr>
      <vt:lpstr>Презентация PowerPoint</vt:lpstr>
      <vt:lpstr>Типовые ситуации</vt:lpstr>
      <vt:lpstr>Типовые ситуации</vt:lpstr>
      <vt:lpstr>Типовые ситуации</vt:lpstr>
      <vt:lpstr>Типовые ситуации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Панова Вера Владимировна</dc:creator>
  <cp:lastModifiedBy>Блинов Сергей Вячеславович</cp:lastModifiedBy>
  <cp:revision>211</cp:revision>
  <cp:lastPrinted>2022-02-16T12:46:26Z</cp:lastPrinted>
  <dcterms:created xsi:type="dcterms:W3CDTF">2014-02-10T06:10:58Z</dcterms:created>
  <dcterms:modified xsi:type="dcterms:W3CDTF">2022-02-17T07:57:02Z</dcterms:modified>
</cp:coreProperties>
</file>