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9" r:id="rId2"/>
  </p:sldMasterIdLst>
  <p:notesMasterIdLst>
    <p:notesMasterId r:id="rId9"/>
  </p:notesMasterIdLst>
  <p:sldIdLst>
    <p:sldId id="281" r:id="rId3"/>
    <p:sldId id="307" r:id="rId4"/>
    <p:sldId id="311" r:id="rId5"/>
    <p:sldId id="312" r:id="rId6"/>
    <p:sldId id="313" r:id="rId7"/>
    <p:sldId id="314" r:id="rId8"/>
  </p:sldIdLst>
  <p:sldSz cx="10693400" cy="7561263"/>
  <p:notesSz cx="6797675" cy="9926638"/>
  <p:defaultTextStyle>
    <a:defPPr>
      <a:defRPr lang="ru-RU"/>
    </a:defPPr>
    <a:lvl1pPr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20700" indent="-63500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42988" indent="-128588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63688" indent="-192088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85975" indent="-257175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504F53"/>
    <a:srgbClr val="FFFF99"/>
    <a:srgbClr val="866600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79" d="100"/>
          <a:sy n="79" d="100"/>
        </p:scale>
        <p:origin x="-1314" y="-8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625" cy="496332"/>
          </a:xfrm>
          <a:prstGeom prst="rect">
            <a:avLst/>
          </a:prstGeom>
        </p:spPr>
        <p:txBody>
          <a:bodyPr vert="horz" lIns="92262" tIns="46131" rIns="92262" bIns="46131" rtlCol="0"/>
          <a:lstStyle>
            <a:lvl1pPr algn="l" defTabSz="10524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442" y="0"/>
            <a:ext cx="2946625" cy="496332"/>
          </a:xfrm>
          <a:prstGeom prst="rect">
            <a:avLst/>
          </a:prstGeom>
        </p:spPr>
        <p:txBody>
          <a:bodyPr vert="horz" lIns="92262" tIns="46131" rIns="92262" bIns="46131" rtlCol="0"/>
          <a:lstStyle>
            <a:lvl1pPr algn="r" defTabSz="10524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65E63A-04FF-4656-8F6D-31A9C1EED969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2" tIns="46131" rIns="92262" bIns="4613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24" y="4715154"/>
            <a:ext cx="5439427" cy="4466987"/>
          </a:xfrm>
          <a:prstGeom prst="rect">
            <a:avLst/>
          </a:prstGeom>
        </p:spPr>
        <p:txBody>
          <a:bodyPr vert="horz" lIns="92262" tIns="46131" rIns="92262" bIns="4613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06"/>
            <a:ext cx="2946625" cy="496332"/>
          </a:xfrm>
          <a:prstGeom prst="rect">
            <a:avLst/>
          </a:prstGeom>
        </p:spPr>
        <p:txBody>
          <a:bodyPr vert="horz" lIns="92262" tIns="46131" rIns="92262" bIns="46131" rtlCol="0" anchor="b"/>
          <a:lstStyle>
            <a:lvl1pPr algn="l" defTabSz="105242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442" y="9428706"/>
            <a:ext cx="2946625" cy="496332"/>
          </a:xfrm>
          <a:prstGeom prst="rect">
            <a:avLst/>
          </a:prstGeom>
        </p:spPr>
        <p:txBody>
          <a:bodyPr vert="horz" wrap="square" lIns="92262" tIns="46131" rIns="92262" bIns="461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F0F37C-6EC1-47F5-97FB-53360A9322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2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79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7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7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52451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992CF-85DF-4C36-91D1-F627AD65BC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90989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C1300-DA6D-4889-B55E-E15CC2A539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5325108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6CB0-CEB7-4190-97AC-177AFE31D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433338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2"/>
            <a:ext cx="9089390" cy="1620771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100" b="0">
                <a:solidFill>
                  <a:schemeClr val="bg1"/>
                </a:solidFill>
                <a:latin typeface="+mj-lt"/>
              </a:defRPr>
            </a:lvl1pPr>
            <a:lvl2pPr marL="50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1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8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7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78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46" y="1771669"/>
            <a:ext cx="8561139" cy="5324475"/>
          </a:xfrm>
        </p:spPr>
        <p:txBody>
          <a:bodyPr/>
          <a:lstStyle>
            <a:lvl1pPr marL="353538" indent="0">
              <a:buFontTx/>
              <a:buNone/>
              <a:defRPr b="1">
                <a:latin typeface="+mj-lt"/>
              </a:defRPr>
            </a:lvl1pPr>
            <a:lvl2pPr marL="350448" indent="3097">
              <a:defRPr>
                <a:latin typeface="+mj-lt"/>
              </a:defRPr>
            </a:lvl2pPr>
            <a:lvl3pPr marL="611355" indent="-253190">
              <a:tabLst/>
              <a:defRPr>
                <a:latin typeface="+mj-lt"/>
              </a:defRPr>
            </a:lvl3pPr>
            <a:lvl4pPr marL="0" indent="350448">
              <a:lnSpc>
                <a:spcPts val="1756"/>
              </a:lnSpc>
              <a:spcBef>
                <a:spcPts val="390"/>
              </a:spcBef>
              <a:defRPr>
                <a:latin typeface="+mj-lt"/>
              </a:defRPr>
            </a:lvl4pPr>
            <a:lvl5pPr>
              <a:lnSpc>
                <a:spcPts val="1756"/>
              </a:lnSpc>
              <a:spcBef>
                <a:spcPts val="39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88922" tIns="44461" rIns="88922" bIns="44461" rtlCol="0">
            <a:noAutofit/>
          </a:bodyPr>
          <a:lstStyle/>
          <a:p>
            <a:pPr defTabSz="1014364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71"/>
            <a:ext cx="8580438" cy="1219199"/>
          </a:xfrm>
        </p:spPr>
        <p:txBody>
          <a:bodyPr/>
          <a:lstStyle>
            <a:lvl1pPr marL="0" marR="0" indent="0" defTabSz="10143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10143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26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46" y="1771669"/>
            <a:ext cx="8561139" cy="5324475"/>
          </a:xfrm>
        </p:spPr>
        <p:txBody>
          <a:bodyPr/>
          <a:lstStyle>
            <a:lvl1pPr marL="353538" indent="0">
              <a:buFontTx/>
              <a:buNone/>
              <a:defRPr b="1">
                <a:latin typeface="+mj-lt"/>
              </a:defRPr>
            </a:lvl1pPr>
            <a:lvl2pPr marL="353538" indent="0">
              <a:defRPr>
                <a:latin typeface="+mj-lt"/>
              </a:defRPr>
            </a:lvl2pPr>
            <a:lvl3pPr marL="611355" indent="-253190">
              <a:defRPr>
                <a:latin typeface="+mj-lt"/>
              </a:defRPr>
            </a:lvl3pPr>
            <a:lvl4pPr marL="0" indent="350448">
              <a:defRPr>
                <a:latin typeface="+mj-lt"/>
              </a:defRPr>
            </a:lvl4pPr>
            <a:lvl5pPr marL="1395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71"/>
            <a:ext cx="8581268" cy="1219199"/>
          </a:xfrm>
        </p:spPr>
        <p:txBody>
          <a:bodyPr/>
          <a:lstStyle>
            <a:lvl1pPr marL="0" marR="0" indent="0" defTabSz="10143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200"/>
            </a:lvl1pPr>
          </a:lstStyle>
          <a:p>
            <a:pPr marL="0" marR="0" lvl="0" indent="0" defTabSz="10143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07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46" y="1116335"/>
            <a:ext cx="8561139" cy="223224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46" y="3781425"/>
            <a:ext cx="8561139" cy="3314700"/>
          </a:xfrm>
        </p:spPr>
        <p:txBody>
          <a:bodyPr anchor="t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143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1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87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3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02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7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9" y="1771650"/>
            <a:ext cx="4262505" cy="517733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3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45" y="1771650"/>
            <a:ext cx="4297419" cy="6262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7186" indent="0">
              <a:buNone/>
              <a:defRPr sz="2200" b="1"/>
            </a:lvl2pPr>
            <a:lvl3pPr marL="1014364" indent="0">
              <a:buNone/>
              <a:defRPr sz="2100" b="1"/>
            </a:lvl3pPr>
            <a:lvl4pPr marL="1521546" indent="0">
              <a:buNone/>
              <a:defRPr sz="1800" b="1"/>
            </a:lvl4pPr>
            <a:lvl5pPr marL="2028725" indent="0">
              <a:buNone/>
              <a:defRPr sz="1800" b="1"/>
            </a:lvl5pPr>
            <a:lvl6pPr marL="2535905" indent="0">
              <a:buNone/>
              <a:defRPr sz="1800" b="1"/>
            </a:lvl6pPr>
            <a:lvl7pPr marL="3043088" indent="0">
              <a:buNone/>
              <a:defRPr sz="1800" b="1"/>
            </a:lvl7pPr>
            <a:lvl8pPr marL="3550267" indent="0">
              <a:buNone/>
              <a:defRPr sz="1800" b="1"/>
            </a:lvl8pPr>
            <a:lvl9pPr marL="40574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45" y="2397901"/>
            <a:ext cx="4297419" cy="469822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7186" indent="0">
              <a:buNone/>
              <a:defRPr sz="2200" b="1"/>
            </a:lvl2pPr>
            <a:lvl3pPr marL="1014364" indent="0">
              <a:buNone/>
              <a:defRPr sz="2100" b="1"/>
            </a:lvl3pPr>
            <a:lvl4pPr marL="1521546" indent="0">
              <a:buNone/>
              <a:defRPr sz="1800" b="1"/>
            </a:lvl4pPr>
            <a:lvl5pPr marL="2028725" indent="0">
              <a:buNone/>
              <a:defRPr sz="1800" b="1"/>
            </a:lvl5pPr>
            <a:lvl6pPr marL="2535905" indent="0">
              <a:buNone/>
              <a:defRPr sz="1800" b="1"/>
            </a:lvl6pPr>
            <a:lvl7pPr marL="3043088" indent="0">
              <a:buNone/>
              <a:defRPr sz="1800" b="1"/>
            </a:lvl7pPr>
            <a:lvl8pPr marL="3550267" indent="0">
              <a:buNone/>
              <a:defRPr sz="1800" b="1"/>
            </a:lvl8pPr>
            <a:lvl9pPr marL="40574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93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7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0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07366-A1C6-442F-8AD2-A6984836DE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6763265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18628" tIns="59313" rIns="118628" bIns="59313" rtlCol="0" anchor="ctr">
            <a:normAutofit/>
          </a:bodyPr>
          <a:lstStyle>
            <a:lvl1pPr algn="ctr">
              <a:defRPr sz="26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74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92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9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07186" indent="0">
              <a:buNone/>
              <a:defRPr sz="1400"/>
            </a:lvl2pPr>
            <a:lvl3pPr marL="1014364" indent="0">
              <a:buNone/>
              <a:defRPr sz="1100"/>
            </a:lvl3pPr>
            <a:lvl4pPr marL="1521546" indent="0">
              <a:buNone/>
              <a:defRPr sz="1000"/>
            </a:lvl4pPr>
            <a:lvl5pPr marL="2028725" indent="0">
              <a:buNone/>
              <a:defRPr sz="1000"/>
            </a:lvl5pPr>
            <a:lvl6pPr marL="2535905" indent="0">
              <a:buNone/>
              <a:defRPr sz="1000"/>
            </a:lvl6pPr>
            <a:lvl7pPr marL="3043088" indent="0">
              <a:buNone/>
              <a:defRPr sz="1000"/>
            </a:lvl7pPr>
            <a:lvl8pPr marL="3550267" indent="0">
              <a:buNone/>
              <a:defRPr sz="1000"/>
            </a:lvl8pPr>
            <a:lvl9pPr marL="40574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21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07186" indent="0">
              <a:buNone/>
              <a:defRPr sz="3100"/>
            </a:lvl2pPr>
            <a:lvl3pPr marL="1014364" indent="0">
              <a:buNone/>
              <a:defRPr sz="2600"/>
            </a:lvl3pPr>
            <a:lvl4pPr marL="1521546" indent="0">
              <a:buNone/>
              <a:defRPr sz="2200"/>
            </a:lvl4pPr>
            <a:lvl5pPr marL="2028725" indent="0">
              <a:buNone/>
              <a:defRPr sz="2200"/>
            </a:lvl5pPr>
            <a:lvl6pPr marL="2535905" indent="0">
              <a:buNone/>
              <a:defRPr sz="2200"/>
            </a:lvl6pPr>
            <a:lvl7pPr marL="3043088" indent="0">
              <a:buNone/>
              <a:defRPr sz="2200"/>
            </a:lvl7pPr>
            <a:lvl8pPr marL="3550267" indent="0">
              <a:buNone/>
              <a:defRPr sz="2200"/>
            </a:lvl8pPr>
            <a:lvl9pPr marL="4057449" indent="0">
              <a:buNone/>
              <a:defRPr sz="22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07186" indent="0">
              <a:buNone/>
              <a:defRPr sz="1400"/>
            </a:lvl2pPr>
            <a:lvl3pPr marL="1014364" indent="0">
              <a:buNone/>
              <a:defRPr sz="1100"/>
            </a:lvl3pPr>
            <a:lvl4pPr marL="1521546" indent="0">
              <a:buNone/>
              <a:defRPr sz="1000"/>
            </a:lvl4pPr>
            <a:lvl5pPr marL="2028725" indent="0">
              <a:buNone/>
              <a:defRPr sz="1000"/>
            </a:lvl5pPr>
            <a:lvl6pPr marL="2535905" indent="0">
              <a:buNone/>
              <a:defRPr sz="1000"/>
            </a:lvl6pPr>
            <a:lvl7pPr marL="3043088" indent="0">
              <a:buNone/>
              <a:defRPr sz="1000"/>
            </a:lvl7pPr>
            <a:lvl8pPr marL="3550267" indent="0">
              <a:buNone/>
              <a:defRPr sz="1000"/>
            </a:lvl8pPr>
            <a:lvl9pPr marL="40574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40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54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07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50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E619-74D7-433E-B81C-A853380981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400524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79550-00A8-43A3-964C-39E340C1F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229604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F764-A654-4BBA-873C-00F587A7A3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5503855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DF99-4823-4C71-AF10-4E22F0DC8E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301855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73072-0F6C-4744-AD61-55BE7E8C5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7637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1ED5-9429-4AAE-9189-A0DC3BB1CD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399409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769D-2EE5-4709-BE4D-DD2E5731D2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283198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6EDD16-D7A2-4FD8-98FC-7F1195D740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21" r:id="rId6"/>
    <p:sldLayoutId id="2147483831" r:id="rId7"/>
    <p:sldLayoutId id="2147483832" r:id="rId8"/>
    <p:sldLayoutId id="2147483822" r:id="rId9"/>
    <p:sldLayoutId id="2147483823" r:id="rId10"/>
    <p:sldLayoutId id="2147483824" r:id="rId11"/>
    <p:sldLayoutId id="2147483825" r:id="rId12"/>
  </p:sldLayoutIdLst>
  <p:transition spd="slow">
    <p:cover/>
  </p:transition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32" y="540277"/>
            <a:ext cx="8588251" cy="1224136"/>
          </a:xfrm>
          <a:prstGeom prst="rect">
            <a:avLst/>
          </a:prstGeom>
        </p:spPr>
        <p:txBody>
          <a:bodyPr vert="horz" lIns="118628" tIns="59313" rIns="118628" bIns="5931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32" y="1764295"/>
            <a:ext cx="8588251" cy="5331830"/>
          </a:xfrm>
          <a:prstGeom prst="rect">
            <a:avLst/>
          </a:prstGeom>
        </p:spPr>
        <p:txBody>
          <a:bodyPr vert="horz" lIns="118628" tIns="59313" rIns="118628" bIns="5931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91"/>
            <a:ext cx="2495127" cy="402567"/>
          </a:xfrm>
          <a:prstGeom prst="rect">
            <a:avLst/>
          </a:prstGeom>
        </p:spPr>
        <p:txBody>
          <a:bodyPr vert="horz" lIns="118628" tIns="59313" rIns="118628" bIns="5931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364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91"/>
            <a:ext cx="3386243" cy="402567"/>
          </a:xfrm>
          <a:prstGeom prst="rect">
            <a:avLst/>
          </a:prstGeom>
        </p:spPr>
        <p:txBody>
          <a:bodyPr vert="horz" lIns="118628" tIns="59313" rIns="118628" bIns="5931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4364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18628" tIns="59313" rIns="118628" bIns="59313" rtlCol="0" anchor="ctr">
            <a:normAutofit/>
          </a:bodyPr>
          <a:lstStyle>
            <a:lvl1pPr algn="ctr">
              <a:lnSpc>
                <a:spcPts val="2341"/>
              </a:lnSpc>
              <a:defRPr sz="2600">
                <a:solidFill>
                  <a:schemeClr val="bg1"/>
                </a:solidFill>
              </a:defRPr>
            </a:lvl1pPr>
          </a:lstStyle>
          <a:p>
            <a:pPr defTabSz="1014364" eaLnBrk="1" fontAlgn="auto" hangingPunct="1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</a:rPr>
              <a:pPr defTabSz="1014364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89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hf hdr="0" ftr="0" dt="0"/>
  <p:txStyles>
    <p:titleStyle>
      <a:lvl1pPr algn="l" defTabSz="1014364" rtl="0" eaLnBrk="1" latinLnBrk="0" hangingPunct="1">
        <a:lnSpc>
          <a:spcPts val="5064"/>
        </a:lnSpc>
        <a:spcBef>
          <a:spcPct val="0"/>
        </a:spcBef>
        <a:buNone/>
        <a:defRPr sz="41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53538" indent="0" algn="l" defTabSz="1014364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53538" indent="0" algn="l" defTabSz="1014364" rtl="0" eaLnBrk="1" latinLnBrk="0" hangingPunct="1">
        <a:spcBef>
          <a:spcPct val="20000"/>
        </a:spcBef>
        <a:buFont typeface="Arial" pitchFamily="34" charset="0"/>
        <a:buNone/>
        <a:defRPr sz="23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93183" indent="-253190" algn="l" defTabSz="1014364" rtl="0" eaLnBrk="1" latinLnBrk="0" hangingPunct="1">
        <a:spcBef>
          <a:spcPct val="20000"/>
        </a:spcBef>
        <a:buFont typeface="Arial" pitchFamily="34" charset="0"/>
        <a:buChar char="•"/>
        <a:defRPr sz="23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0448" algn="just" defTabSz="1014364" rtl="0" eaLnBrk="1" latinLnBrk="0" hangingPunct="1">
        <a:lnSpc>
          <a:spcPts val="1756"/>
        </a:lnSpc>
        <a:spcBef>
          <a:spcPts val="39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95620" indent="0" algn="l" defTabSz="1014364" rtl="0" eaLnBrk="1" latinLnBrk="0" hangingPunct="1">
        <a:lnSpc>
          <a:spcPts val="1756"/>
        </a:lnSpc>
        <a:spcBef>
          <a:spcPts val="39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789496" indent="-253595" algn="l" defTabSz="10143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6672" indent="-253595" algn="l" defTabSz="10143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3859" indent="-253595" algn="l" defTabSz="10143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1041" indent="-253595" algn="l" defTabSz="10143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07186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14364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21546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725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35905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43088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50267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7449" algn="l" defTabSz="10143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13990" y="3053055"/>
            <a:ext cx="8037166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«Практические вопросы применения специального налогового режима «Налог на профессиональный доход».</a:t>
            </a:r>
          </a:p>
          <a:p>
            <a:pPr algn="ctr" defTabSz="914400" eaLnBrk="1" hangingPunct="1"/>
            <a: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 при взаимодействии предприятий и предпринимателей </a:t>
            </a:r>
          </a:p>
          <a:p>
            <a:pPr algn="ctr" defTabSz="914400" eaLnBrk="1" hangingPunct="1"/>
            <a: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самозанятыми</a:t>
            </a:r>
            <a: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гражданами».</a:t>
            </a:r>
          </a:p>
          <a:p>
            <a:pPr algn="ctr" defTabSz="914400" eaLnBrk="1" hangingPunct="1"/>
            <a:endParaRPr lang="ru-RU" alt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1" hangingPunct="1"/>
            <a:endParaRPr lang="ru-RU" alt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1" hangingPunct="1"/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890713" y="6372919"/>
            <a:ext cx="7242175" cy="87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ru-RU" sz="18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18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Чебоксары  2022 год</a:t>
            </a:r>
            <a:endParaRPr lang="ru-RU" altLang="ru-R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333" y="2549024"/>
            <a:ext cx="6912768" cy="1008063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algn="ctr" defTabSz="1043056" eaLnBrk="1" fontAlgn="auto" hangingPunct="1">
              <a:spcAft>
                <a:spcPts val="0"/>
              </a:spcAft>
              <a:defRPr/>
            </a:pPr>
            <a:endParaRPr lang="ru-RU" sz="28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01446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7969" y="6672667"/>
            <a:ext cx="731302" cy="696626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ru-RU" dirty="0" smtClean="0">
                <a:solidFill>
                  <a:prstClr val="white"/>
                </a:solidFill>
              </a:rPr>
              <a:t>  </a:t>
            </a:r>
            <a:fld id="{80A07366-A1C6-442F-8AD2-A6984836DECF}" type="slidenum">
              <a:rPr lang="ru-RU" altLang="ru-RU" sz="2700" smtClean="0">
                <a:solidFill>
                  <a:schemeClr val="bg1"/>
                </a:solidFill>
              </a:rPr>
              <a:pPr algn="l">
                <a:defRPr/>
              </a:pPr>
              <a:t>2</a:t>
            </a:fld>
            <a:endParaRPr lang="ru-RU" altLang="ru-RU" sz="2700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98687" y="1557278"/>
            <a:ext cx="9432157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5488" y="1625659"/>
            <a:ext cx="9417447" cy="5716608"/>
          </a:xfrm>
          <a:prstGeom prst="rect">
            <a:avLst/>
          </a:prstGeom>
        </p:spPr>
        <p:txBody>
          <a:bodyPr vert="horz" wrap="square" lIns="118586" tIns="59292" rIns="118586" bIns="59292" rtlCol="0" anchor="ctr">
            <a:noAutofit/>
          </a:bodyPr>
          <a:lstStyle/>
          <a:p>
            <a:pPr algn="just" defTabSz="1185830" eaLnBrk="1" fontAlgn="auto" hangingPunct="1">
              <a:spcAft>
                <a:spcPts val="0"/>
              </a:spcAft>
            </a:pPr>
            <a:endParaRPr lang="ru-RU" sz="3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r>
              <a:rPr lang="ru-RU" sz="3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Блинов </a:t>
            </a:r>
            <a:r>
              <a:rPr lang="ru-RU" sz="3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Вячеславич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начальника </a:t>
            </a:r>
          </a:p>
          <a:p>
            <a:pPr algn="just" defTabSz="1185830" eaLnBrk="1" fontAlgn="auto" hangingPunct="1">
              <a:spcAft>
                <a:spcPts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 юридических лиц 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Чувашской Республике 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30–28–54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85830" eaLnBrk="1" fontAlgn="auto" hangingPunct="1">
              <a:spcAft>
                <a:spcPts val="0"/>
              </a:spcAft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697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962048" y="514860"/>
            <a:ext cx="8490441" cy="61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ситуации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7059" y="1116711"/>
            <a:ext cx="9101156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41279" y="357223"/>
            <a:ext cx="8931977" cy="672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600" b="0" u="sng" dirty="0">
              <a:solidFill>
                <a:schemeClr val="tx1"/>
              </a:solidFill>
            </a:endParaRPr>
          </a:p>
          <a:p>
            <a:pPr algn="just"/>
            <a:endParaRPr lang="ru-RU" sz="2600" u="sng" dirty="0" smtClean="0">
              <a:solidFill>
                <a:schemeClr val="tx1"/>
              </a:solidFill>
            </a:endParaRPr>
          </a:p>
          <a:p>
            <a:pPr algn="just"/>
            <a:r>
              <a:rPr lang="ru-RU" sz="2600" u="sng" dirty="0" smtClean="0">
                <a:solidFill>
                  <a:schemeClr val="tx1"/>
                </a:solidFill>
              </a:rPr>
              <a:t>ВОПРОС</a:t>
            </a:r>
            <a:r>
              <a:rPr lang="ru-RU" sz="2600" dirty="0">
                <a:solidFill>
                  <a:schemeClr val="tx1"/>
                </a:solidFill>
              </a:rPr>
              <a:t>: </a:t>
            </a:r>
            <a:r>
              <a:rPr lang="ru-RU" sz="2800" dirty="0"/>
              <a:t>Порядок предоставления налогового вычета </a:t>
            </a:r>
            <a:r>
              <a:rPr lang="ru-RU" sz="2800" dirty="0" smtClean="0"/>
              <a:t>(10 </a:t>
            </a:r>
            <a:r>
              <a:rPr lang="ru-RU" sz="2800" dirty="0" err="1" smtClean="0"/>
              <a:t>тыс.руб</a:t>
            </a:r>
            <a:r>
              <a:rPr lang="ru-RU" sz="2800" dirty="0" smtClean="0"/>
              <a:t>.) по </a:t>
            </a:r>
            <a:r>
              <a:rPr lang="ru-RU" sz="2800" dirty="0"/>
              <a:t>налогу </a:t>
            </a:r>
            <a:r>
              <a:rPr lang="ru-RU" sz="2800" dirty="0" smtClean="0"/>
              <a:t>на </a:t>
            </a:r>
            <a:r>
              <a:rPr lang="ru-RU" sz="2800" dirty="0"/>
              <a:t>профессиональный </a:t>
            </a:r>
            <a:r>
              <a:rPr lang="ru-RU" sz="2800" dirty="0" smtClean="0"/>
              <a:t>доход?</a:t>
            </a:r>
            <a:endParaRPr lang="ru-RU" sz="2600" b="0" dirty="0">
              <a:solidFill>
                <a:schemeClr val="tx1"/>
              </a:solidFill>
            </a:endParaRPr>
          </a:p>
          <a:p>
            <a:pPr marL="520058" indent="-520058" algn="just">
              <a:buAutoNum type="arabicPeriod"/>
            </a:pPr>
            <a:endParaRPr lang="ru-RU" sz="1000" b="0" dirty="0">
              <a:solidFill>
                <a:schemeClr val="tx1"/>
              </a:solidFill>
            </a:endParaRPr>
          </a:p>
          <a:p>
            <a:pPr algn="just"/>
            <a:r>
              <a:rPr lang="ru-RU" sz="2600" u="sng" dirty="0">
                <a:solidFill>
                  <a:schemeClr val="accent2">
                    <a:lumMod val="75000"/>
                  </a:schemeClr>
                </a:solidFill>
              </a:rPr>
              <a:t>ОТВЕТ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tx1"/>
                </a:solidFill>
              </a:rPr>
              <a:t>Сумма вычета рассчитывается нарастающим итогом и зависит от ставки налога: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•	если налог исчислен </a:t>
            </a:r>
            <a:r>
              <a:rPr lang="ru-RU" sz="3200" dirty="0">
                <a:solidFill>
                  <a:schemeClr val="tx1"/>
                </a:solidFill>
              </a:rPr>
              <a:t>по ставке 4% </a:t>
            </a:r>
            <a:r>
              <a:rPr lang="ru-RU" sz="2800" u="sng" dirty="0">
                <a:solidFill>
                  <a:schemeClr val="tx1"/>
                </a:solidFill>
              </a:rPr>
              <a:t>(расчет с физическими лицами)</a:t>
            </a:r>
            <a:r>
              <a:rPr lang="ru-RU" sz="2800" dirty="0">
                <a:solidFill>
                  <a:schemeClr val="tx1"/>
                </a:solidFill>
              </a:rPr>
              <a:t> - то данная ставка уменьшается на 1%, в результате  ставка налога </a:t>
            </a:r>
            <a:r>
              <a:rPr lang="ru-RU" sz="2800" dirty="0" smtClean="0">
                <a:solidFill>
                  <a:schemeClr val="tx1"/>
                </a:solidFill>
              </a:rPr>
              <a:t>составит </a:t>
            </a:r>
            <a:r>
              <a:rPr lang="ru-RU" sz="2800" dirty="0">
                <a:solidFill>
                  <a:schemeClr val="tx1"/>
                </a:solidFill>
              </a:rPr>
              <a:t>3% от дохода;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•	если налог исчислен </a:t>
            </a:r>
            <a:r>
              <a:rPr lang="ru-RU" sz="3200" dirty="0">
                <a:solidFill>
                  <a:schemeClr val="tx1"/>
                </a:solidFill>
              </a:rPr>
              <a:t>по ставке 6% </a:t>
            </a:r>
            <a:r>
              <a:rPr lang="ru-RU" sz="2800" u="sng" dirty="0">
                <a:solidFill>
                  <a:schemeClr val="tx1"/>
                </a:solidFill>
              </a:rPr>
              <a:t>(расчет с юридическими лицами и ИП)</a:t>
            </a:r>
            <a:r>
              <a:rPr lang="ru-RU" sz="2800" dirty="0">
                <a:solidFill>
                  <a:schemeClr val="tx1"/>
                </a:solidFill>
              </a:rPr>
              <a:t> - то данная ставка уменьшается на 2%, в результате  ставка налога составит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4% от дохода.</a:t>
            </a:r>
          </a:p>
        </p:txBody>
      </p:sp>
    </p:spTree>
    <p:extLst>
      <p:ext uri="{BB962C8B-B14F-4D97-AF65-F5344CB8AC3E}">
        <p14:creationId xmlns:p14="http://schemas.microsoft.com/office/powerpoint/2010/main" val="30005703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962048" y="514860"/>
            <a:ext cx="8490441" cy="61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ситуации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7059" y="1116711"/>
            <a:ext cx="9101156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41279" y="332601"/>
            <a:ext cx="8931977" cy="6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600" b="0" u="sng" dirty="0">
              <a:solidFill>
                <a:schemeClr val="tx1"/>
              </a:solidFill>
            </a:endParaRPr>
          </a:p>
          <a:p>
            <a:pPr algn="just"/>
            <a:endParaRPr lang="ru-RU" sz="2600" u="sng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/>
              <a:t>Подмена </a:t>
            </a:r>
            <a:r>
              <a:rPr lang="ru-RU" sz="2800" dirty="0"/>
              <a:t>трудовых отношений в целях незаконной налоговой оптимизации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письмо ФНС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России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от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16 сентября 2021 года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№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АБ-4-20/13183@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размещено в справочно-правовых системах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ru-RU" sz="2800" dirty="0"/>
          </a:p>
          <a:p>
            <a:endParaRPr lang="ru-RU" sz="2800" dirty="0" smtClean="0"/>
          </a:p>
          <a:p>
            <a:pPr marL="520058" indent="-520058" algn="just">
              <a:buAutoNum type="arabicPeriod"/>
            </a:pPr>
            <a:endParaRPr lang="ru-RU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12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962048" y="514860"/>
            <a:ext cx="8490441" cy="61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ситуации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7059" y="1116711"/>
            <a:ext cx="9101156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41279" y="-1354015"/>
            <a:ext cx="8931977" cy="101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600" b="0" u="sng" dirty="0">
              <a:solidFill>
                <a:schemeClr val="tx1"/>
              </a:solidFill>
            </a:endParaRPr>
          </a:p>
          <a:p>
            <a:pPr algn="just"/>
            <a:endParaRPr lang="ru-RU" sz="2600" u="sng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Признаки подмены </a:t>
            </a:r>
            <a:r>
              <a:rPr lang="ru-RU" sz="2800" dirty="0"/>
              <a:t>трудовых отношений в целях незаконной налоговой </a:t>
            </a:r>
            <a:r>
              <a:rPr lang="ru-RU" sz="2800" dirty="0" smtClean="0"/>
              <a:t>оптимизации</a:t>
            </a:r>
            <a:r>
              <a:rPr lang="ru-RU" sz="2800" dirty="0"/>
              <a:t>:</a:t>
            </a:r>
            <a:endParaRPr lang="ru-RU" sz="2800" dirty="0" smtClean="0"/>
          </a:p>
          <a:p>
            <a:pPr algn="just"/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1) организационная зависимость «самозанятого» от своего «Заказчика», то есть: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регистрация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физического лица в качестве «самозанятого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» -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обязательное условие «Заказчика»;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 «Заказчик» распределяет «самозанятых» по объектам (маршрутам) исходя из производственной необходимости;</a:t>
            </a:r>
          </a:p>
          <a:p>
            <a:pPr algn="just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        -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«Заказчик» определяет режим работы «самозанятого», в том числе продолжительность рабочего дня (смены), время отдыха;</a:t>
            </a:r>
          </a:p>
          <a:p>
            <a:pPr algn="just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        -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работник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</a:rPr>
              <a:t>«Заказчика» непосредственно руководит и контролирует работу «самозанятого» на объекте, т.е. наличие администраторов на объектах;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pPr marL="520058" indent="-520058" algn="just">
              <a:buAutoNum type="arabicPeriod"/>
            </a:pPr>
            <a:endParaRPr lang="ru-RU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2125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962048" y="514860"/>
            <a:ext cx="8490441" cy="61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ситуации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77059" y="1116711"/>
            <a:ext cx="9101156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41279" y="-1163194"/>
            <a:ext cx="8931977" cy="976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600" b="0" u="sng" dirty="0">
              <a:solidFill>
                <a:schemeClr val="tx1"/>
              </a:solidFill>
            </a:endParaRPr>
          </a:p>
          <a:p>
            <a:pPr algn="just"/>
            <a:endParaRPr lang="ru-RU" sz="2600" u="sng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Признаки подмены </a:t>
            </a:r>
            <a:r>
              <a:rPr lang="ru-RU" sz="2800" dirty="0"/>
              <a:t>трудовых отношений в целях незаконной налоговой </a:t>
            </a:r>
            <a:r>
              <a:rPr lang="ru-RU" sz="2800" dirty="0" smtClean="0"/>
              <a:t>оптимизации: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2) инфраструктурная зависимость «самозанятого» от «Заказчика», то есть «самозанятый» выполняет работу полностью материалами, инструментами и оборудованием «Заказчика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»;</a:t>
            </a:r>
          </a:p>
          <a:p>
            <a:pPr algn="just"/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3) порядок оплаты услуг «самозанятому» и учет оказываемых услуг аналогичен порядку, установленному Трудовым кодексом                                Российской Федерации.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pPr marL="520058" indent="-520058" algn="just">
              <a:buAutoNum type="arabicPeriod"/>
            </a:pPr>
            <a:endParaRPr lang="ru-RU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22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3286</TotalTime>
  <Words>221</Words>
  <Application>Microsoft Office PowerPoint</Application>
  <PresentationFormat>Произвольный</PresentationFormat>
  <Paragraphs>72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Present_FNS2012_A4</vt:lpstr>
      <vt:lpstr>10_Present_FNS2012_A4</vt:lpstr>
      <vt:lpstr>Презентация PowerPoint</vt:lpstr>
      <vt:lpstr>Презентация PowerPoint</vt:lpstr>
      <vt:lpstr>Типовые ситуации</vt:lpstr>
      <vt:lpstr>Типовые ситуации</vt:lpstr>
      <vt:lpstr>Типовые ситуации</vt:lpstr>
      <vt:lpstr>Типовые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Панова Вера Владимировна</dc:creator>
  <cp:lastModifiedBy>Блинов Сергей Вячеславович</cp:lastModifiedBy>
  <cp:revision>211</cp:revision>
  <cp:lastPrinted>2022-02-16T12:46:26Z</cp:lastPrinted>
  <dcterms:created xsi:type="dcterms:W3CDTF">2014-02-10T06:10:58Z</dcterms:created>
  <dcterms:modified xsi:type="dcterms:W3CDTF">2022-02-17T07:57:02Z</dcterms:modified>
</cp:coreProperties>
</file>